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64" r:id="rId5"/>
    <p:sldId id="265" r:id="rId6"/>
    <p:sldId id="259" r:id="rId7"/>
    <p:sldId id="261" r:id="rId8"/>
    <p:sldId id="263" r:id="rId9"/>
    <p:sldId id="262" r:id="rId10"/>
    <p:sldId id="299" r:id="rId11"/>
    <p:sldId id="258" r:id="rId12"/>
    <p:sldId id="266" r:id="rId13"/>
    <p:sldId id="268" r:id="rId14"/>
    <p:sldId id="270" r:id="rId15"/>
    <p:sldId id="285" r:id="rId16"/>
    <p:sldId id="286" r:id="rId17"/>
    <p:sldId id="288" r:id="rId18"/>
    <p:sldId id="287" r:id="rId19"/>
    <p:sldId id="289" r:id="rId20"/>
    <p:sldId id="271" r:id="rId21"/>
    <p:sldId id="290" r:id="rId22"/>
    <p:sldId id="260" r:id="rId23"/>
    <p:sldId id="291" r:id="rId24"/>
    <p:sldId id="292" r:id="rId25"/>
    <p:sldId id="293" r:id="rId26"/>
    <p:sldId id="294" r:id="rId27"/>
    <p:sldId id="295" r:id="rId28"/>
    <p:sldId id="296" r:id="rId29"/>
    <p:sldId id="277" r:id="rId30"/>
    <p:sldId id="297" r:id="rId31"/>
    <p:sldId id="269" r:id="rId32"/>
    <p:sldId id="298" r:id="rId33"/>
    <p:sldId id="272" r:id="rId34"/>
    <p:sldId id="273" r:id="rId35"/>
    <p:sldId id="274" r:id="rId36"/>
    <p:sldId id="275" r:id="rId37"/>
    <p:sldId id="276" r:id="rId38"/>
    <p:sldId id="278" r:id="rId39"/>
    <p:sldId id="279" r:id="rId40"/>
    <p:sldId id="280" r:id="rId41"/>
    <p:sldId id="281" r:id="rId42"/>
    <p:sldId id="282" r:id="rId43"/>
    <p:sldId id="283" r:id="rId44"/>
    <p:sldId id="28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FAD5-A3A4-46EA-B40B-ABBA30DC437E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9B39-8B3B-41E6-AC90-0103A9F24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23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FAD5-A3A4-46EA-B40B-ABBA30DC437E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9B39-8B3B-41E6-AC90-0103A9F24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55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FAD5-A3A4-46EA-B40B-ABBA30DC437E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9B39-8B3B-41E6-AC90-0103A9F24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08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FAD5-A3A4-46EA-B40B-ABBA30DC437E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9B39-8B3B-41E6-AC90-0103A9F24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84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FAD5-A3A4-46EA-B40B-ABBA30DC437E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9B39-8B3B-41E6-AC90-0103A9F24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559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FAD5-A3A4-46EA-B40B-ABBA30DC437E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9B39-8B3B-41E6-AC90-0103A9F24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83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FAD5-A3A4-46EA-B40B-ABBA30DC437E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9B39-8B3B-41E6-AC90-0103A9F24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53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FAD5-A3A4-46EA-B40B-ABBA30DC437E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9B39-8B3B-41E6-AC90-0103A9F24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5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FAD5-A3A4-46EA-B40B-ABBA30DC437E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9B39-8B3B-41E6-AC90-0103A9F24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19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FAD5-A3A4-46EA-B40B-ABBA30DC437E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9B39-8B3B-41E6-AC90-0103A9F24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52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FAD5-A3A4-46EA-B40B-ABBA30DC437E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9B39-8B3B-41E6-AC90-0103A9F24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98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EFAD5-A3A4-46EA-B40B-ABBA30DC437E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D9B39-8B3B-41E6-AC90-0103A9F24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0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markamuduru.com/excel-nedir-2/13-ozet-ornekler-1536x503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DA7CAC-6D53-5441-BDF7-914BB3372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1- Kurs tanıtımı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763B4DB-30AE-76F6-A7D5-53AD4EAC7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26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AB1647-F441-9138-A1CF-F4EAB9A4E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2-Excel nedir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20392D3-10AE-D7CF-B0E4-09004A9C3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99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DCCDDB4-7ED7-BE47-0E49-EA3B6A1ED1A2}"/>
              </a:ext>
            </a:extLst>
          </p:cNvPr>
          <p:cNvSpPr txBox="1"/>
          <p:nvPr/>
        </p:nvSpPr>
        <p:spPr>
          <a:xfrm>
            <a:off x="161365" y="612844"/>
            <a:ext cx="850750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Neden </a:t>
            </a:r>
            <a:r>
              <a:rPr lang="tr-TR" dirty="0" err="1"/>
              <a:t>excel</a:t>
            </a:r>
            <a:r>
              <a:rPr lang="tr-TR" dirty="0"/>
              <a:t> bu kadar önemli? </a:t>
            </a:r>
          </a:p>
          <a:p>
            <a:endParaRPr lang="tr-TR" dirty="0"/>
          </a:p>
          <a:p>
            <a:r>
              <a:rPr lang="tr-TR" dirty="0"/>
              <a:t>Neden </a:t>
            </a:r>
            <a:r>
              <a:rPr lang="tr-TR" dirty="0" err="1"/>
              <a:t>excel</a:t>
            </a:r>
            <a:r>
              <a:rPr lang="tr-TR" dirty="0"/>
              <a:t> şirketlerin kalbi gibidir?</a:t>
            </a:r>
          </a:p>
          <a:p>
            <a:endParaRPr lang="tr-TR" dirty="0"/>
          </a:p>
          <a:p>
            <a:r>
              <a:rPr lang="tr-TR" dirty="0"/>
              <a:t>Hem hesap yapmak hem de veri tutmak ve saklamak için kullanılır.</a:t>
            </a:r>
          </a:p>
          <a:p>
            <a:endParaRPr lang="tr-TR" dirty="0"/>
          </a:p>
          <a:p>
            <a:r>
              <a:rPr lang="tr-TR" dirty="0"/>
              <a:t>Excel’de </a:t>
            </a:r>
          </a:p>
          <a:p>
            <a:r>
              <a:rPr lang="tr-TR" dirty="0"/>
              <a:t>Basit hesaplamalar yapabilir</a:t>
            </a:r>
          </a:p>
          <a:p>
            <a:r>
              <a:rPr lang="tr-TR" dirty="0"/>
              <a:t>ortalamaları bulabilir</a:t>
            </a:r>
          </a:p>
          <a:p>
            <a:r>
              <a:rPr lang="tr-TR" dirty="0"/>
              <a:t>yüzdeleri hesaplayabilir</a:t>
            </a:r>
          </a:p>
          <a:p>
            <a:r>
              <a:rPr lang="tr-TR" dirty="0"/>
              <a:t>Dış sitelerden veri alabilir</a:t>
            </a:r>
          </a:p>
          <a:p>
            <a:r>
              <a:rPr lang="tr-TR" dirty="0"/>
              <a:t>10.000 satırlık tablolarla işlemler yapabilir</a:t>
            </a:r>
          </a:p>
          <a:p>
            <a:r>
              <a:rPr lang="tr-TR" dirty="0"/>
              <a:t>Tablolarınızı renklendirebilir</a:t>
            </a:r>
          </a:p>
          <a:p>
            <a:r>
              <a:rPr lang="tr-TR" dirty="0"/>
              <a:t>Grafikler çıkarabilir</a:t>
            </a:r>
          </a:p>
          <a:p>
            <a:r>
              <a:rPr lang="tr-TR" dirty="0"/>
              <a:t>Verilerinizi koruyabilir</a:t>
            </a:r>
          </a:p>
          <a:p>
            <a:r>
              <a:rPr lang="tr-TR" dirty="0" err="1"/>
              <a:t>Emaille</a:t>
            </a:r>
            <a:r>
              <a:rPr lang="tr-TR" dirty="0"/>
              <a:t> paylaşabilir</a:t>
            </a:r>
          </a:p>
          <a:p>
            <a:r>
              <a:rPr lang="tr-TR" dirty="0"/>
              <a:t>yazdırabilirsiniz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127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120EB30-CF7C-54D6-223E-BD67957B3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133" y="2212082"/>
            <a:ext cx="3943900" cy="341995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7AF7226-10C0-3134-942F-03621172A3DE}"/>
              </a:ext>
            </a:extLst>
          </p:cNvPr>
          <p:cNvSpPr txBox="1"/>
          <p:nvPr/>
        </p:nvSpPr>
        <p:spPr>
          <a:xfrm>
            <a:off x="627529" y="582723"/>
            <a:ext cx="79427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Excel bir derya denizdir. </a:t>
            </a:r>
          </a:p>
          <a:p>
            <a:r>
              <a:rPr lang="tr-TR" dirty="0"/>
              <a:t>Yaklaşık 500 tane formül ve fonksiyon vardır. </a:t>
            </a:r>
          </a:p>
          <a:p>
            <a:r>
              <a:rPr lang="tr-TR" dirty="0" err="1"/>
              <a:t>Excelle</a:t>
            </a:r>
            <a:r>
              <a:rPr lang="tr-TR" dirty="0"/>
              <a:t> yapabilecekleriniz muazzam sayıdadır. </a:t>
            </a:r>
          </a:p>
        </p:txBody>
      </p:sp>
    </p:spTree>
    <p:extLst>
      <p:ext uri="{BB962C8B-B14F-4D97-AF65-F5344CB8AC3E}">
        <p14:creationId xmlns:p14="http://schemas.microsoft.com/office/powerpoint/2010/main" val="184185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6D726C-5907-7EC9-90F2-AF7066AB2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894" y="659766"/>
            <a:ext cx="6024283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Excel nedir?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6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Excel programı, Microsoft firmasının ürettiği bir elektronik tablo programıdır.</a:t>
            </a:r>
            <a:r>
              <a:rPr kumimoji="0" lang="tr-TR" altLang="tr-TR" sz="1200" b="0" i="0" u="sng" strike="noStrike" cap="none" normalizeH="0" baseline="0" dirty="0">
                <a:ln>
                  <a:noFill/>
                </a:ln>
                <a:solidFill>
                  <a:srgbClr val="0091CD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/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Excel; </a:t>
            </a:r>
            <a:r>
              <a:rPr lang="tr-TR" altLang="tr-TR" sz="1200" dirty="0">
                <a:solidFill>
                  <a:srgbClr val="333333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hesap yapma, </a:t>
            </a: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veri saklama, veri görselleştirme gibi sunumu kolaylaştıran bir matematiksel programdır.</a:t>
            </a:r>
          </a:p>
          <a:p>
            <a:pPr lvl="0" defTabSz="914400"/>
            <a:endParaRPr kumimoji="0" lang="tr-TR" altLang="tr-TR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F84D865-9B67-4318-0C3E-70242FF71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94" y="2805046"/>
            <a:ext cx="5773271" cy="26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0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C76D1E5-604A-78F1-B312-A9B7D9DCE0B0}"/>
              </a:ext>
            </a:extLst>
          </p:cNvPr>
          <p:cNvSpPr txBox="1"/>
          <p:nvPr/>
        </p:nvSpPr>
        <p:spPr>
          <a:xfrm>
            <a:off x="1474693" y="2586591"/>
            <a:ext cx="6683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ofis programlarının oluşturduğu Office paketinin içinde satılır</a:t>
            </a: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D466B7A-F825-F122-0148-DE9915F03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r="5179"/>
          <a:stretch/>
        </p:blipFill>
        <p:spPr>
          <a:xfrm>
            <a:off x="3139890" y="3312279"/>
            <a:ext cx="3119720" cy="3349788"/>
          </a:xfrm>
          <a:prstGeom prst="rect">
            <a:avLst/>
          </a:prstGeom>
        </p:spPr>
      </p:pic>
      <p:grpSp>
        <p:nvGrpSpPr>
          <p:cNvPr id="18" name="Grup 17">
            <a:extLst>
              <a:ext uri="{FF2B5EF4-FFF2-40B4-BE49-F238E27FC236}">
                <a16:creationId xmlns:a16="http://schemas.microsoft.com/office/drawing/2014/main" id="{56059D57-0694-22D5-CAF1-BD6692BE0261}"/>
              </a:ext>
            </a:extLst>
          </p:cNvPr>
          <p:cNvGrpSpPr/>
          <p:nvPr/>
        </p:nvGrpSpPr>
        <p:grpSpPr>
          <a:xfrm>
            <a:off x="1768291" y="517945"/>
            <a:ext cx="5862918" cy="1837632"/>
            <a:chOff x="1524002" y="1002039"/>
            <a:chExt cx="5862918" cy="1837632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A3530F32-6111-4352-5898-9DCE8BC90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2" y="1602385"/>
              <a:ext cx="5862918" cy="1237286"/>
            </a:xfrm>
            <a:prstGeom prst="rect">
              <a:avLst/>
            </a:prstGeom>
          </p:spPr>
        </p:pic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F8097E55-EC04-EF07-B609-691C0A571542}"/>
                </a:ext>
              </a:extLst>
            </p:cNvPr>
            <p:cNvGrpSpPr/>
            <p:nvPr/>
          </p:nvGrpSpPr>
          <p:grpSpPr>
            <a:xfrm>
              <a:off x="1757080" y="1002039"/>
              <a:ext cx="5461754" cy="669779"/>
              <a:chOff x="1757080" y="1002039"/>
              <a:chExt cx="5461754" cy="669779"/>
            </a:xfrm>
          </p:grpSpPr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FFB29594-9625-AA40-A29F-D631CB8E9148}"/>
                  </a:ext>
                </a:extLst>
              </p:cNvPr>
              <p:cNvSpPr txBox="1"/>
              <p:nvPr/>
            </p:nvSpPr>
            <p:spPr>
              <a:xfrm>
                <a:off x="1757080" y="1025486"/>
                <a:ext cx="7888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tr-TR" altLang="tr-TR" sz="1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  <a:cs typeface="Open Sans" panose="020B0606030504020204" pitchFamily="34" charset="0"/>
                  </a:rPr>
                  <a:t>yazı </a:t>
                </a:r>
              </a:p>
              <a:p>
                <a:pPr algn="ctr"/>
                <a:r>
                  <a:rPr kumimoji="0" lang="tr-TR" altLang="tr-TR" sz="1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  <a:cs typeface="Open Sans" panose="020B0606030504020204" pitchFamily="34" charset="0"/>
                  </a:rPr>
                  <a:t>için </a:t>
                </a:r>
                <a:endParaRPr lang="tr-TR" dirty="0"/>
              </a:p>
            </p:txBody>
          </p:sp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2B29A7C7-6634-E785-6A88-FA29376240E1}"/>
                  </a:ext>
                </a:extLst>
              </p:cNvPr>
              <p:cNvSpPr txBox="1"/>
              <p:nvPr/>
            </p:nvSpPr>
            <p:spPr>
              <a:xfrm>
                <a:off x="6230473" y="1002039"/>
                <a:ext cx="98836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tr-TR" altLang="tr-TR" sz="1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  <a:cs typeface="Open Sans" panose="020B0606030504020204" pitchFamily="34" charset="0"/>
                  </a:rPr>
                  <a:t>sunum </a:t>
                </a:r>
              </a:p>
              <a:p>
                <a:pPr algn="ctr"/>
                <a:r>
                  <a:rPr kumimoji="0" lang="tr-TR" altLang="tr-TR" sz="1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  <a:cs typeface="Open Sans" panose="020B0606030504020204" pitchFamily="34" charset="0"/>
                  </a:rPr>
                  <a:t>için </a:t>
                </a:r>
                <a:endParaRPr lang="tr-TR" dirty="0"/>
              </a:p>
            </p:txBody>
          </p:sp>
          <p:sp>
            <p:nvSpPr>
              <p:cNvPr id="15" name="Metin kutusu 14">
                <a:extLst>
                  <a:ext uri="{FF2B5EF4-FFF2-40B4-BE49-F238E27FC236}">
                    <a16:creationId xmlns:a16="http://schemas.microsoft.com/office/drawing/2014/main" id="{AB7DC7C3-DBF0-BEBF-0F5A-8073674A536C}"/>
                  </a:ext>
                </a:extLst>
              </p:cNvPr>
              <p:cNvSpPr txBox="1"/>
              <p:nvPr/>
            </p:nvSpPr>
            <p:spPr>
              <a:xfrm>
                <a:off x="4572000" y="1025487"/>
                <a:ext cx="147693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tr-TR" altLang="tr-TR" sz="1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  <a:cs typeface="Open Sans" panose="020B0606030504020204" pitchFamily="34" charset="0"/>
                  </a:rPr>
                  <a:t>mailleşme </a:t>
                </a:r>
              </a:p>
              <a:p>
                <a:pPr algn="ctr"/>
                <a:r>
                  <a:rPr kumimoji="0" lang="tr-TR" altLang="tr-TR" sz="1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  <a:cs typeface="Open Sans" panose="020B0606030504020204" pitchFamily="34" charset="0"/>
                  </a:rPr>
                  <a:t>için </a:t>
                </a:r>
                <a:endParaRPr lang="tr-TR" dirty="0"/>
              </a:p>
            </p:txBody>
          </p:sp>
          <p:sp>
            <p:nvSpPr>
              <p:cNvPr id="16" name="Metin kutusu 15">
                <a:extLst>
                  <a:ext uri="{FF2B5EF4-FFF2-40B4-BE49-F238E27FC236}">
                    <a16:creationId xmlns:a16="http://schemas.microsoft.com/office/drawing/2014/main" id="{CC605BCC-E8BB-B08D-5725-69A81ADA6ED9}"/>
                  </a:ext>
                </a:extLst>
              </p:cNvPr>
              <p:cNvSpPr txBox="1"/>
              <p:nvPr/>
            </p:nvSpPr>
            <p:spPr>
              <a:xfrm>
                <a:off x="2953872" y="1025485"/>
                <a:ext cx="147693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tr-TR" altLang="tr-TR" sz="1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  <a:cs typeface="Open Sans" panose="020B0606030504020204" pitchFamily="34" charset="0"/>
                  </a:rPr>
                  <a:t>hesaplama </a:t>
                </a:r>
              </a:p>
              <a:p>
                <a:pPr algn="ctr"/>
                <a:r>
                  <a:rPr kumimoji="0" lang="tr-TR" altLang="tr-TR" sz="1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  <a:cs typeface="Open Sans" panose="020B0606030504020204" pitchFamily="34" charset="0"/>
                  </a:rPr>
                  <a:t>için </a:t>
                </a:r>
                <a:endParaRPr lang="tr-T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470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18C8B60-8758-B07B-8690-51B191C1E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205"/>
            <a:ext cx="9144000" cy="490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9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B45DF3F-252A-C24C-F634-230404D18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22" y="0"/>
            <a:ext cx="7771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4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556CAD3-7974-6CB9-7AAE-18A828EBC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62"/>
            <a:ext cx="9144000" cy="68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06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8B660BC-0524-74F4-06F9-86B341155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007"/>
            <a:ext cx="9144000" cy="57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1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726E061-8EDB-AEC6-B75E-C5FDEFF0030F}"/>
              </a:ext>
            </a:extLst>
          </p:cNvPr>
          <p:cNvSpPr txBox="1"/>
          <p:nvPr/>
        </p:nvSpPr>
        <p:spPr>
          <a:xfrm>
            <a:off x="546845" y="1317429"/>
            <a:ext cx="554018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r-TR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Excel nerelerde kullanılıyor</a:t>
            </a:r>
            <a:endParaRPr lang="tr-TR" b="1" dirty="0"/>
          </a:p>
          <a:p>
            <a:pPr algn="l" fontAlgn="base"/>
            <a:endParaRPr lang="tr-TR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iş verilerinin toplanması ve doğrulanması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iş analizi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veri girişi ve depolama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veri analizi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performans raporlaması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stratejik analiz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muhasebe ve bütçeleme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idari ve yönetimsel yönetim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hesap yönetimi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proje yönetimi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ofis yönetimi</a:t>
            </a:r>
          </a:p>
        </p:txBody>
      </p:sp>
    </p:spTree>
    <p:extLst>
      <p:ext uri="{BB962C8B-B14F-4D97-AF65-F5344CB8AC3E}">
        <p14:creationId xmlns:p14="http://schemas.microsoft.com/office/powerpoint/2010/main" val="386352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2A323086-938F-DD18-061E-F586134BB329}"/>
              </a:ext>
            </a:extLst>
          </p:cNvPr>
          <p:cNvSpPr txBox="1"/>
          <p:nvPr/>
        </p:nvSpPr>
        <p:spPr>
          <a:xfrm>
            <a:off x="753035" y="740566"/>
            <a:ext cx="76379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Microsoft Excel mega paket eğitimine </a:t>
            </a:r>
            <a:r>
              <a:rPr lang="tr-TR" dirty="0" err="1"/>
              <a:t>hoşgeldiniz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/>
              <a:t>Excel hem veri saklama hem de karmaşık hesapları yapabilmeniz hem de görselleştirebilmeniz için harika bir programdır. </a:t>
            </a:r>
          </a:p>
          <a:p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2CA4AB6-616B-1A94-C4DE-FC57ECE99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r="11619" b="7428"/>
          <a:stretch/>
        </p:blipFill>
        <p:spPr>
          <a:xfrm>
            <a:off x="1111623" y="2217894"/>
            <a:ext cx="6598024" cy="40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36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8AB786E6-5A48-109B-2640-7822FE34A9E3}"/>
              </a:ext>
            </a:extLst>
          </p:cNvPr>
          <p:cNvSpPr txBox="1"/>
          <p:nvPr/>
        </p:nvSpPr>
        <p:spPr>
          <a:xfrm>
            <a:off x="546846" y="1175808"/>
            <a:ext cx="457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Excel’de oluşturabileceğiniz belgeler</a:t>
            </a:r>
          </a:p>
          <a:p>
            <a:pPr algn="l" fontAlgn="base"/>
            <a:endParaRPr lang="tr-TR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Bilanço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Bütçeler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Takvim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Veri raporu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Formlar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Gelir tablosu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Fatura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Posta listesi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Planlama belgesi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Zaman çizelgesi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Yapılacaklar listesi</a:t>
            </a:r>
          </a:p>
        </p:txBody>
      </p:sp>
    </p:spTree>
    <p:extLst>
      <p:ext uri="{BB962C8B-B14F-4D97-AF65-F5344CB8AC3E}">
        <p14:creationId xmlns:p14="http://schemas.microsoft.com/office/powerpoint/2010/main" val="1920491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C9321F0-FADA-6DFD-1C8C-8FF33D48B76B}"/>
              </a:ext>
            </a:extLst>
          </p:cNvPr>
          <p:cNvSpPr txBox="1"/>
          <p:nvPr/>
        </p:nvSpPr>
        <p:spPr>
          <a:xfrm>
            <a:off x="268940" y="136371"/>
            <a:ext cx="83013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Excel rakipleri</a:t>
            </a:r>
          </a:p>
          <a:p>
            <a:pPr algn="l" fontAlgn="base"/>
            <a:endParaRPr lang="tr-TR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Google </a:t>
            </a:r>
            <a:r>
              <a:rPr lang="tr-TR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Sheets</a:t>
            </a:r>
            <a:r>
              <a:rPr lang="tr-TR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Google E-Tablolar</a:t>
            </a:r>
            <a:endParaRPr lang="tr-TR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Numbers</a:t>
            </a:r>
            <a:r>
              <a:rPr lang="tr-TR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Apple’ın hesap tablosu programı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OpenOffice </a:t>
            </a:r>
            <a:r>
              <a:rPr lang="tr-TR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Calc</a:t>
            </a:r>
            <a:r>
              <a:rPr lang="tr-TR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tr-TR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Ü</a:t>
            </a: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cretsiz açık kaynaklı elektronik tablo yazılımı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0B7A4C2-0786-B41A-8DEB-C05302BAD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15" y="4075707"/>
            <a:ext cx="4052047" cy="263682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A2BC263-C552-AA38-974E-59B230D10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61" y="1613699"/>
            <a:ext cx="3838593" cy="231577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7E9F5F7-E618-912A-3AFC-49D29624E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0" y="1759936"/>
            <a:ext cx="4052047" cy="27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43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0EDAC60-D213-DF72-B55B-3FA986EB5B4B}"/>
              </a:ext>
            </a:extLst>
          </p:cNvPr>
          <p:cNvSpPr txBox="1"/>
          <p:nvPr/>
        </p:nvSpPr>
        <p:spPr>
          <a:xfrm>
            <a:off x="268943" y="1201829"/>
            <a:ext cx="816684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6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Excel’in geçmişi ve geleceği</a:t>
            </a:r>
          </a:p>
          <a:p>
            <a:pPr algn="l" fontAlgn="base"/>
            <a:r>
              <a:rPr lang="tr-TR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1985 yılında Microsoft Multiplan adı altında piyasaya sürdü. </a:t>
            </a:r>
          </a:p>
          <a:p>
            <a:pPr algn="l" fontAlgn="base"/>
            <a:r>
              <a:rPr lang="tr-TR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1987 Microsoft Excel sürüm 2.0’ı tanıttı. </a:t>
            </a:r>
          </a:p>
          <a:p>
            <a:pPr algn="l" fontAlgn="base"/>
            <a:r>
              <a:rPr lang="tr-TR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1990 Sürüm 3 geldi. araç çubukları, 3D grafikler, çizim ve </a:t>
            </a:r>
            <a:r>
              <a:rPr lang="tr-TR" sz="16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anahat</a:t>
            </a:r>
            <a:r>
              <a:rPr lang="tr-TR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oluşturma özellikleri</a:t>
            </a:r>
          </a:p>
          <a:p>
            <a:pPr algn="l" fontAlgn="base"/>
            <a:r>
              <a:rPr lang="tr-TR" sz="1600" dirty="0">
                <a:solidFill>
                  <a:srgbClr val="333333"/>
                </a:solidFill>
                <a:latin typeface="open sans" panose="020B0606030504020204" pitchFamily="34" charset="0"/>
              </a:rPr>
              <a:t>1992 </a:t>
            </a:r>
            <a:r>
              <a:rPr lang="tr-TR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Sürüm 4 otomatik doldurma işlevini ekledi. </a:t>
            </a:r>
          </a:p>
          <a:p>
            <a:pPr algn="l" fontAlgn="base"/>
            <a:r>
              <a:rPr lang="tr-TR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1993 Sürüm 5 yayınlandı. düzenli görevlerin otomatikleştirilmesini sağlayan Visual Basic </a:t>
            </a:r>
            <a:r>
              <a:rPr lang="tr-TR" sz="16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for</a:t>
            </a:r>
            <a:r>
              <a:rPr lang="tr-TR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Applications makrolarını içeriyordu.</a:t>
            </a:r>
          </a:p>
          <a:p>
            <a:pPr algn="l" fontAlgn="base"/>
            <a:r>
              <a:rPr lang="tr-TR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2007 Sürüm 12 yeni bir Şerit menü sistemi kullanıldı. Geliştirilmiş işlevler arasında SmartArt diyagram seti, grafiklerin biçimlendirilmesi için daha fazla esneklik yer alıyordu.</a:t>
            </a:r>
          </a:p>
          <a:p>
            <a:pPr algn="l" fontAlgn="base"/>
            <a:r>
              <a:rPr lang="tr-TR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2013 sürüm 15 </a:t>
            </a:r>
            <a:r>
              <a:rPr lang="tr-TR" sz="16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Power</a:t>
            </a:r>
            <a:r>
              <a:rPr lang="tr-TR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sz="16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View</a:t>
            </a:r>
            <a:r>
              <a:rPr lang="tr-TR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sz="16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Power</a:t>
            </a:r>
            <a:r>
              <a:rPr lang="tr-TR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Pivot ve Flash </a:t>
            </a:r>
            <a:r>
              <a:rPr lang="tr-TR" sz="16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Fill</a:t>
            </a:r>
            <a:r>
              <a:rPr lang="tr-TR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gibi yeni araçlar içeriyordu.</a:t>
            </a:r>
          </a:p>
          <a:p>
            <a:pPr algn="l" fontAlgn="base"/>
            <a:r>
              <a:rPr lang="tr-TR" sz="1600" dirty="0">
                <a:solidFill>
                  <a:srgbClr val="333333"/>
                </a:solidFill>
                <a:latin typeface="open sans" panose="020B0606030504020204" pitchFamily="34" charset="0"/>
              </a:rPr>
              <a:t>2019 sürüm 16 </a:t>
            </a:r>
            <a:r>
              <a:rPr lang="tr-TR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ortaya çıktığı günden bu yana en yaygın kullanılan iş uygulamalarından biri haline geldi </a:t>
            </a:r>
          </a:p>
        </p:txBody>
      </p:sp>
    </p:spTree>
    <p:extLst>
      <p:ext uri="{BB962C8B-B14F-4D97-AF65-F5344CB8AC3E}">
        <p14:creationId xmlns:p14="http://schemas.microsoft.com/office/powerpoint/2010/main" val="473774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5B035E9-4688-781C-7044-66D0E00A1E71}"/>
              </a:ext>
            </a:extLst>
          </p:cNvPr>
          <p:cNvSpPr txBox="1"/>
          <p:nvPr/>
        </p:nvSpPr>
        <p:spPr>
          <a:xfrm>
            <a:off x="2626660" y="286781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Excel’in kullanımı</a:t>
            </a:r>
          </a:p>
        </p:txBody>
      </p:sp>
    </p:spTree>
    <p:extLst>
      <p:ext uri="{BB962C8B-B14F-4D97-AF65-F5344CB8AC3E}">
        <p14:creationId xmlns:p14="http://schemas.microsoft.com/office/powerpoint/2010/main" val="4239375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1360404-3D2C-3BBA-2AB3-54EDA5165C44}"/>
              </a:ext>
            </a:extLst>
          </p:cNvPr>
          <p:cNvSpPr txBox="1"/>
          <p:nvPr/>
        </p:nvSpPr>
        <p:spPr>
          <a:xfrm>
            <a:off x="582706" y="7521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excel</a:t>
            </a: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indirme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7D618E-11D5-B211-96F9-F428CB8AC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6" y="1121478"/>
            <a:ext cx="7637929" cy="55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57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56BEC9C-3035-6A3D-C6BD-9ABDFE9EF39E}"/>
              </a:ext>
            </a:extLst>
          </p:cNvPr>
          <p:cNvSpPr txBox="1"/>
          <p:nvPr/>
        </p:nvSpPr>
        <p:spPr>
          <a:xfrm>
            <a:off x="215153" y="37562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boş dosya açma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A9526D9-3A53-38FC-1678-60B77A2DA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" y="941854"/>
            <a:ext cx="7302961" cy="54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70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486F15F-C218-77B3-2CB5-1684D241B8D3}"/>
              </a:ext>
            </a:extLst>
          </p:cNvPr>
          <p:cNvSpPr txBox="1"/>
          <p:nvPr/>
        </p:nvSpPr>
        <p:spPr>
          <a:xfrm>
            <a:off x="286870" y="355083"/>
            <a:ext cx="857025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Dosyayı açtıktan sonra veri girmeye başlayacağız.</a:t>
            </a:r>
          </a:p>
          <a:p>
            <a:r>
              <a:rPr lang="tr-TR" dirty="0"/>
              <a:t> Veri girmenin en klasik yolu klavye tuşlarıyla </a:t>
            </a:r>
          </a:p>
          <a:p>
            <a:r>
              <a:rPr lang="tr-TR" dirty="0"/>
              <a:t>veri girmektir. </a:t>
            </a:r>
          </a:p>
          <a:p>
            <a:r>
              <a:rPr lang="tr-TR" dirty="0"/>
              <a:t>Dış kaynaklardan da veri aktarabilir işlemlerinize </a:t>
            </a:r>
          </a:p>
          <a:p>
            <a:r>
              <a:rPr lang="tr-TR" dirty="0"/>
              <a:t>başlayabilirsiniz.</a:t>
            </a:r>
          </a:p>
          <a:p>
            <a:endParaRPr lang="tr-TR" dirty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klavye ile veri girme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serverdan</a:t>
            </a:r>
            <a:r>
              <a:rPr lang="tr-TR" dirty="0"/>
              <a:t> veri alma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dosyadan veri alma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websitesinden</a:t>
            </a:r>
            <a:r>
              <a:rPr lang="tr-TR" dirty="0"/>
              <a:t> veri alma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97E0095-D65A-0AD7-EAD1-69DA7300C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09" y="0"/>
            <a:ext cx="4190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25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29DC74B-6601-F685-E7D1-DF8A08EED013}"/>
              </a:ext>
            </a:extLst>
          </p:cNvPr>
          <p:cNvSpPr txBox="1"/>
          <p:nvPr/>
        </p:nvSpPr>
        <p:spPr>
          <a:xfrm>
            <a:off x="304800" y="39355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formül ile hesaplama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038D4F7-F97C-5195-4CDF-33C9567F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5" y="1855693"/>
            <a:ext cx="8455025" cy="39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96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4641BEC-D31C-99B5-3741-92A999AE13CF}"/>
              </a:ext>
            </a:extLst>
          </p:cNvPr>
          <p:cNvSpPr txBox="1"/>
          <p:nvPr/>
        </p:nvSpPr>
        <p:spPr>
          <a:xfrm>
            <a:off x="385482" y="309753"/>
            <a:ext cx="5764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Veriler çoğalmaya ve kalabalıklaşmaya başlayacak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38FBEE9-9587-8ADE-EFEA-2C15CAA7F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9" y="1192165"/>
            <a:ext cx="8239275" cy="44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20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B16AD4F-0C86-A873-E92C-F656381F17E3}"/>
              </a:ext>
            </a:extLst>
          </p:cNvPr>
          <p:cNvSpPr txBox="1"/>
          <p:nvPr/>
        </p:nvSpPr>
        <p:spPr>
          <a:xfrm>
            <a:off x="618564" y="2250158"/>
            <a:ext cx="8462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Verileri gözle kolay ayırt etmek için önce basit renklendirmeler ve vurgulamalar, yani hücre biçimlendirmeleri yapacağız.</a:t>
            </a:r>
          </a:p>
        </p:txBody>
      </p:sp>
    </p:spTree>
    <p:extLst>
      <p:ext uri="{BB962C8B-B14F-4D97-AF65-F5344CB8AC3E}">
        <p14:creationId xmlns:p14="http://schemas.microsoft.com/office/powerpoint/2010/main" val="366916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AE26352-EEF0-5801-FE0A-7D4D080988B7}"/>
              </a:ext>
            </a:extLst>
          </p:cNvPr>
          <p:cNvSpPr txBox="1"/>
          <p:nvPr/>
        </p:nvSpPr>
        <p:spPr>
          <a:xfrm>
            <a:off x="421341" y="1021192"/>
            <a:ext cx="8301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Excel şirketlerin kalbi gibidir.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912ACC0-41EA-605A-CC88-88BF96987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247"/>
            <a:ext cx="4174433" cy="320039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8559CBF-1605-B946-1734-87CABBF66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86" y="2223247"/>
            <a:ext cx="4443373" cy="34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73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BD60754-A173-8A7E-13AB-A111F3CF8411}"/>
              </a:ext>
            </a:extLst>
          </p:cNvPr>
          <p:cNvSpPr txBox="1"/>
          <p:nvPr/>
        </p:nvSpPr>
        <p:spPr>
          <a:xfrm>
            <a:off x="349623" y="31378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açıklama balonu ekleme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CA9E333-DD4F-5BF4-A875-F6F21439D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67907"/>
            <a:ext cx="73152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84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2A11CA9-09F3-EACB-A8D8-63C678F68457}"/>
              </a:ext>
            </a:extLst>
          </p:cNvPr>
          <p:cNvSpPr txBox="1"/>
          <p:nvPr/>
        </p:nvSpPr>
        <p:spPr>
          <a:xfrm>
            <a:off x="206188" y="323653"/>
            <a:ext cx="8704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 fontAlgn="base"/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elle biçimlendirme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0AD3427-CE63-C7EA-1919-4525129C0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99" y="600272"/>
            <a:ext cx="583882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43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7E431C9-B9C4-3189-6296-2C62EE5AF3D5}"/>
              </a:ext>
            </a:extLst>
          </p:cNvPr>
          <p:cNvSpPr txBox="1"/>
          <p:nvPr/>
        </p:nvSpPr>
        <p:spPr>
          <a:xfrm>
            <a:off x="376518" y="3487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hazır biçimlendirme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1F80F5D-1C25-D689-1552-E48D51E87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1088651"/>
            <a:ext cx="7341254" cy="469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87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68C23FD-2117-3797-4FCD-AFA05392D9F2}"/>
              </a:ext>
            </a:extLst>
          </p:cNvPr>
          <p:cNvSpPr txBox="1"/>
          <p:nvPr/>
        </p:nvSpPr>
        <p:spPr>
          <a:xfrm>
            <a:off x="188259" y="39355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koşullu biçimlendirme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A8BC2E2-7BBE-082D-84AC-733BD946A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6" y="1580589"/>
            <a:ext cx="8397586" cy="42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00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FAE952F-E58D-9E8E-6834-77FCEC7595D2}"/>
              </a:ext>
            </a:extLst>
          </p:cNvPr>
          <p:cNvSpPr txBox="1"/>
          <p:nvPr/>
        </p:nvSpPr>
        <p:spPr>
          <a:xfrm>
            <a:off x="439270" y="2470247"/>
            <a:ext cx="8453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Veriler daha da çoğaldığında daha fazla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excel</a:t>
            </a:r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fonksiyonuna ihtiyaç duyacaksınız. Veri tablolarında şu fonksiyonları kullanacaksınız.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9201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BBFD8FEF-66D8-A03F-D44C-900D8F1031FA}"/>
              </a:ext>
            </a:extLst>
          </p:cNvPr>
          <p:cNvSpPr txBox="1"/>
          <p:nvPr/>
        </p:nvSpPr>
        <p:spPr>
          <a:xfrm>
            <a:off x="421341" y="3487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sıralama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EAB605D-7529-B867-43E4-E6C8AA420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84" y="433387"/>
            <a:ext cx="478155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52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8822D4A-F5D0-D62C-C7C8-AFF7D35C9B70}"/>
              </a:ext>
            </a:extLst>
          </p:cNvPr>
          <p:cNvSpPr txBox="1"/>
          <p:nvPr/>
        </p:nvSpPr>
        <p:spPr>
          <a:xfrm>
            <a:off x="340659" y="3576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filtreleme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AAE197F-E422-836D-D521-6CE3666B6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73" y="856690"/>
            <a:ext cx="5584172" cy="541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47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A789090-3A11-E675-1604-24B404DB2112}"/>
              </a:ext>
            </a:extLst>
          </p:cNvPr>
          <p:cNvSpPr txBox="1"/>
          <p:nvPr/>
        </p:nvSpPr>
        <p:spPr>
          <a:xfrm>
            <a:off x="277906" y="336648"/>
            <a:ext cx="8866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Verileri sıralama ve filtrelemenin yetmediği yerde özet tablo çıkarıp karmaşık bir veriden basit küçük özet çıkarımlar yapacaksınız.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96E7C2F-115B-D915-7699-ED5C924DE9E7}"/>
              </a:ext>
            </a:extLst>
          </p:cNvPr>
          <p:cNvSpPr txBox="1"/>
          <p:nvPr/>
        </p:nvSpPr>
        <p:spPr>
          <a:xfrm>
            <a:off x="376517" y="142540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pivot tablo</a:t>
            </a:r>
          </a:p>
          <a:p>
            <a:br>
              <a:rPr lang="tr-TR" b="0" i="0" u="sng" dirty="0">
                <a:solidFill>
                  <a:srgbClr val="0091CD"/>
                </a:solidFill>
                <a:effectLst/>
                <a:latin typeface="open sans" panose="020B0606030504020204" pitchFamily="34" charset="0"/>
                <a:hlinkClick r:id="rId2"/>
              </a:rPr>
            </a:b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3973F77-AB63-5D65-DF6F-34C5D592F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147"/>
            <a:ext cx="9144000" cy="29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66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41B08E9-8C2B-5B3D-B2A2-DEC863199266}"/>
              </a:ext>
            </a:extLst>
          </p:cNvPr>
          <p:cNvSpPr txBox="1"/>
          <p:nvPr/>
        </p:nvSpPr>
        <p:spPr>
          <a:xfrm>
            <a:off x="430306" y="2967335"/>
            <a:ext cx="8713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Ne kadar özet tabloları kullansak ve veri okumayı rahatlatsak da veri görselleştirme büyük bir kolaylık. Verileri görselleştirerek okunmasını ve algılanmasını daha da kolaylaştırırız.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4871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F7CD949-C456-B934-3600-64BF631F1580}"/>
              </a:ext>
            </a:extLst>
          </p:cNvPr>
          <p:cNvSpPr txBox="1"/>
          <p:nvPr/>
        </p:nvSpPr>
        <p:spPr>
          <a:xfrm>
            <a:off x="394447" y="30391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grafik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9926E62-39B2-7D4A-1E9F-A7E50F0A7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828"/>
            <a:ext cx="9144000" cy="27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0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B595168-7B90-DD1C-CBD8-EB09A443EA6D}"/>
              </a:ext>
            </a:extLst>
          </p:cNvPr>
          <p:cNvSpPr txBox="1"/>
          <p:nvPr/>
        </p:nvSpPr>
        <p:spPr>
          <a:xfrm>
            <a:off x="277906" y="948568"/>
            <a:ext cx="71179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Dosya paylaşımları çoğu zaman </a:t>
            </a:r>
            <a:r>
              <a:rPr lang="tr-TR" dirty="0" err="1"/>
              <a:t>excel</a:t>
            </a:r>
            <a:r>
              <a:rPr lang="tr-TR" dirty="0"/>
              <a:t> üzerinden yapılır. </a:t>
            </a:r>
          </a:p>
          <a:p>
            <a:endParaRPr lang="tr-TR" dirty="0"/>
          </a:p>
          <a:p>
            <a:r>
              <a:rPr lang="tr-TR" dirty="0" err="1"/>
              <a:t>Exceli</a:t>
            </a:r>
            <a:r>
              <a:rPr lang="tr-TR" dirty="0"/>
              <a:t> iyi kullanan kişiler de şirketler için çok önemlidir.</a:t>
            </a:r>
          </a:p>
          <a:p>
            <a:endParaRPr lang="tr-TR" dirty="0"/>
          </a:p>
          <a:p>
            <a:r>
              <a:rPr lang="tr-TR" dirty="0"/>
              <a:t>Bu eğitimi bitirdiğinizde siz de onların arasına katılacaksınız</a:t>
            </a:r>
          </a:p>
          <a:p>
            <a:endParaRPr lang="tr-TR" dirty="0"/>
          </a:p>
          <a:p>
            <a:r>
              <a:rPr lang="tr-TR" dirty="0"/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0E297F2-4B24-07A1-2CD6-F732B35FD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6284" y="2625165"/>
            <a:ext cx="5611905" cy="404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60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545D47A-7634-22D1-2337-1701CB1BC11F}"/>
              </a:ext>
            </a:extLst>
          </p:cNvPr>
          <p:cNvSpPr txBox="1"/>
          <p:nvPr/>
        </p:nvSpPr>
        <p:spPr>
          <a:xfrm>
            <a:off x="367552" y="221014"/>
            <a:ext cx="86688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Grafikler de belli bir konuda çoğaldığı zaman belli bir düzende bir sayfada toplanması okunmasını ve sunumunu kolaylaştırır. Dashboard oluşturmak ve görünüm ayarlarını düzenlemek veri görselleştirmenin en önemli adımlarıdır.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9ADAB98-A47B-76E4-B029-F86CA211D33E}"/>
              </a:ext>
            </a:extLst>
          </p:cNvPr>
          <p:cNvSpPr txBox="1"/>
          <p:nvPr/>
        </p:nvSpPr>
        <p:spPr>
          <a:xfrm>
            <a:off x="367552" y="134381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dashboard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2FAE404-9565-9BD3-F109-AAC10EC95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34" y="1817593"/>
            <a:ext cx="6866965" cy="48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92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F25BE95-994B-51E6-A7CA-778A0228BDE7}"/>
              </a:ext>
            </a:extLst>
          </p:cNvPr>
          <p:cNvSpPr txBox="1"/>
          <p:nvPr/>
        </p:nvSpPr>
        <p:spPr>
          <a:xfrm>
            <a:off x="233082" y="229071"/>
            <a:ext cx="8659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Hazırladığınız dosya sizin arşivinizde de kalabilir başkasıyla da paylaşabilirsiniz.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760D7A9-F0A5-020E-2CF3-F6682E949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7" y="1938337"/>
            <a:ext cx="73152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97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A36F516-BB09-BCD1-5B30-18707F2D2849}"/>
              </a:ext>
            </a:extLst>
          </p:cNvPr>
          <p:cNvSpPr txBox="1"/>
          <p:nvPr/>
        </p:nvSpPr>
        <p:spPr>
          <a:xfrm>
            <a:off x="286869" y="234914"/>
            <a:ext cx="86957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Paylaştığınız dosyayı alan kişinin dosya üzerinde değişiklik yapmasına tamamen izin verebilir, belli bir sınırlamayla veri girişine müsaade edebilirsiniz veya tamamen korumaya alabilirsiniz.</a:t>
            </a:r>
          </a:p>
          <a:p>
            <a:pPr algn="l" fontAlgn="base"/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 fontAlgn="base"/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veri giriş sınırlama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A12DF0C-C6CF-EA38-ABFC-C71A88718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90" y="1960188"/>
            <a:ext cx="67627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24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B098466-99E1-5D1A-EBC7-7931D1262871}"/>
              </a:ext>
            </a:extLst>
          </p:cNvPr>
          <p:cNvSpPr txBox="1"/>
          <p:nvPr/>
        </p:nvSpPr>
        <p:spPr>
          <a:xfrm>
            <a:off x="224118" y="3576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veri girişini parola ile engelleme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FF337D2-311D-B275-84F1-7088F8092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68" y="727031"/>
            <a:ext cx="4776863" cy="59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07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BFA0A81-D455-003E-0EF2-9FFE3496704D}"/>
              </a:ext>
            </a:extLst>
          </p:cNvPr>
          <p:cNvSpPr txBox="1"/>
          <p:nvPr/>
        </p:nvSpPr>
        <p:spPr>
          <a:xfrm>
            <a:off x="421341" y="283766"/>
            <a:ext cx="8561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Verileri analiz etmeyi ve sunumunuzu yapmaya hazır hale geldiğinizde kaydetme ve yazdırma fonksiyonlarını kullanacaksınız.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CCD1690-F88E-A757-01D5-6078EBDA3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12" y="1059564"/>
            <a:ext cx="4078941" cy="55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2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4553978-8474-3C24-29C5-9DD02ADECDD6}"/>
              </a:ext>
            </a:extLst>
          </p:cNvPr>
          <p:cNvSpPr txBox="1"/>
          <p:nvPr/>
        </p:nvSpPr>
        <p:spPr>
          <a:xfrm>
            <a:off x="394447" y="1582341"/>
            <a:ext cx="858818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Ben Semih Arslan, </a:t>
            </a:r>
            <a:r>
              <a:rPr lang="tr-TR" dirty="0" err="1"/>
              <a:t>excelin</a:t>
            </a:r>
            <a:r>
              <a:rPr lang="tr-TR" dirty="0"/>
              <a:t> temel ve ileri düzey özelliklerini ve kullanımını bu kursta size anlatacağım</a:t>
            </a:r>
          </a:p>
          <a:p>
            <a:endParaRPr lang="tr-TR" dirty="0"/>
          </a:p>
          <a:p>
            <a:r>
              <a:rPr lang="tr-TR" dirty="0"/>
              <a:t>2008 den beri </a:t>
            </a:r>
            <a:r>
              <a:rPr lang="tr-TR" dirty="0" err="1"/>
              <a:t>excel</a:t>
            </a:r>
            <a:r>
              <a:rPr lang="tr-TR" dirty="0"/>
              <a:t> kullanıyorum. 15 yılı aşkın bir </a:t>
            </a:r>
            <a:r>
              <a:rPr lang="tr-TR" dirty="0" err="1"/>
              <a:t>excel</a:t>
            </a:r>
            <a:r>
              <a:rPr lang="tr-TR" dirty="0"/>
              <a:t> tecrübem oluştu. </a:t>
            </a:r>
          </a:p>
          <a:p>
            <a:endParaRPr lang="tr-TR" dirty="0"/>
          </a:p>
          <a:p>
            <a:r>
              <a:rPr lang="tr-TR" dirty="0"/>
              <a:t>Güncel hayattan bir çok örnekle bu kursu zenginleştirdim.</a:t>
            </a:r>
          </a:p>
          <a:p>
            <a:endParaRPr lang="tr-TR" dirty="0"/>
          </a:p>
          <a:p>
            <a:r>
              <a:rPr lang="tr-TR" dirty="0"/>
              <a:t>Bu kursta </a:t>
            </a:r>
            <a:r>
              <a:rPr lang="tr-TR" dirty="0" err="1"/>
              <a:t>excelin</a:t>
            </a:r>
            <a:r>
              <a:rPr lang="tr-TR" dirty="0"/>
              <a:t> güncel hayattan örnekleriyle zenginleştirdiğim kullanımını kendinize yakın bulacak ve çabucak öğreneceksiniz.</a:t>
            </a:r>
          </a:p>
        </p:txBody>
      </p:sp>
    </p:spTree>
    <p:extLst>
      <p:ext uri="{BB962C8B-B14F-4D97-AF65-F5344CB8AC3E}">
        <p14:creationId xmlns:p14="http://schemas.microsoft.com/office/powerpoint/2010/main" val="231565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97515AD-7FF7-414B-96FD-C41BD12BBF75}"/>
              </a:ext>
            </a:extLst>
          </p:cNvPr>
          <p:cNvSpPr txBox="1"/>
          <p:nvPr/>
        </p:nvSpPr>
        <p:spPr>
          <a:xfrm>
            <a:off x="439270" y="892460"/>
            <a:ext cx="6387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Bu kurs basitten ileri seviyeye kadar adım adım alışa alışa gidecek.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3202521-4A8B-9E55-9F8A-4809ABFDA00D}"/>
              </a:ext>
            </a:extLst>
          </p:cNvPr>
          <p:cNvSpPr txBox="1"/>
          <p:nvPr/>
        </p:nvSpPr>
        <p:spPr>
          <a:xfrm>
            <a:off x="439270" y="1398509"/>
            <a:ext cx="8265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İş hayatının kalbi </a:t>
            </a:r>
            <a:r>
              <a:rPr lang="tr-TR" dirty="0" err="1"/>
              <a:t>exceli</a:t>
            </a:r>
            <a:r>
              <a:rPr lang="tr-TR" dirty="0"/>
              <a:t> güncel hayattan örneklerle öğreneceksiniz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1464214-38E9-B301-69AD-8E22D158B593}"/>
              </a:ext>
            </a:extLst>
          </p:cNvPr>
          <p:cNvSpPr txBox="1"/>
          <p:nvPr/>
        </p:nvSpPr>
        <p:spPr>
          <a:xfrm>
            <a:off x="439271" y="2616404"/>
            <a:ext cx="664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Tıkandığınız zaman Videonun altındaki soru cevap bölümünü deneyin. Sorularınızı oraya bırakın. </a:t>
            </a:r>
          </a:p>
        </p:txBody>
      </p:sp>
    </p:spTree>
    <p:extLst>
      <p:ext uri="{BB962C8B-B14F-4D97-AF65-F5344CB8AC3E}">
        <p14:creationId xmlns:p14="http://schemas.microsoft.com/office/powerpoint/2010/main" val="99711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7B0261B-3A5E-54ED-F7F7-6F3086DEBB04}"/>
              </a:ext>
            </a:extLst>
          </p:cNvPr>
          <p:cNvSpPr txBox="1"/>
          <p:nvPr/>
        </p:nvSpPr>
        <p:spPr>
          <a:xfrm>
            <a:off x="246529" y="580509"/>
            <a:ext cx="85254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Kursa katılın ve benimle beraber takip edin.</a:t>
            </a:r>
          </a:p>
          <a:p>
            <a:endParaRPr lang="tr-TR" dirty="0"/>
          </a:p>
          <a:p>
            <a:r>
              <a:rPr lang="tr-TR" dirty="0"/>
              <a:t>Sadece izleyerek öğrenmeyi beklemeyin. Uygulamaları da beraber yapacağız.</a:t>
            </a:r>
          </a:p>
          <a:p>
            <a:endParaRPr lang="tr-TR" dirty="0"/>
          </a:p>
          <a:p>
            <a:r>
              <a:rPr lang="tr-TR" dirty="0"/>
              <a:t>Her bölümde gerekli dosyalar olacak, bunları indirip benimle beraber aynı işlemleri yapıp kendinizi alıştırın.</a:t>
            </a:r>
          </a:p>
          <a:p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AA1F00F-1E01-655C-0DDC-5CE7AB4478DF}"/>
              </a:ext>
            </a:extLst>
          </p:cNvPr>
          <p:cNvSpPr txBox="1"/>
          <p:nvPr/>
        </p:nvSpPr>
        <p:spPr>
          <a:xfrm>
            <a:off x="338417" y="3240812"/>
            <a:ext cx="86464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Buradan dosyaları indirebilirsiniz ama benim tavsiyem beni takip ederek dosyayı kendiniz oluşturmanız.</a:t>
            </a:r>
          </a:p>
          <a:p>
            <a:endParaRPr lang="tr-TR" dirty="0"/>
          </a:p>
          <a:p>
            <a:r>
              <a:rPr lang="tr-TR" dirty="0"/>
              <a:t>Özellikle başlangıç bölümünde dosyayı kendiniz oluşturmanız fonksiyonları kullanmayı öğrenmenizi sağlayacak</a:t>
            </a:r>
          </a:p>
          <a:p>
            <a:endParaRPr lang="tr-TR" dirty="0"/>
          </a:p>
          <a:p>
            <a:r>
              <a:rPr lang="tr-TR" dirty="0"/>
              <a:t>İleriki bölümlerde Büyük veri tablolarını işlemeyi öğreneceksiniz. </a:t>
            </a:r>
          </a:p>
          <a:p>
            <a:endParaRPr lang="tr-TR" dirty="0"/>
          </a:p>
          <a:p>
            <a:r>
              <a:rPr lang="tr-TR" dirty="0"/>
              <a:t>Hazır büyük veri tablolarını indirip kullanabilirsiniz. Sıfırdan veri tabloları oluşturmanıza gerek olmayacak.</a:t>
            </a:r>
          </a:p>
        </p:txBody>
      </p:sp>
    </p:spTree>
    <p:extLst>
      <p:ext uri="{BB962C8B-B14F-4D97-AF65-F5344CB8AC3E}">
        <p14:creationId xmlns:p14="http://schemas.microsoft.com/office/powerpoint/2010/main" val="356645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6FD3155-E8CF-169B-3B7A-EFBF2514EE71}"/>
              </a:ext>
            </a:extLst>
          </p:cNvPr>
          <p:cNvSpPr txBox="1"/>
          <p:nvPr/>
        </p:nvSpPr>
        <p:spPr>
          <a:xfrm>
            <a:off x="609599" y="1324578"/>
            <a:ext cx="81758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Sertifika ve ilerleme	</a:t>
            </a:r>
          </a:p>
          <a:p>
            <a:endParaRPr lang="tr-TR" dirty="0"/>
          </a:p>
          <a:p>
            <a:r>
              <a:rPr lang="tr-TR" dirty="0" err="1"/>
              <a:t>Udemy</a:t>
            </a:r>
            <a:r>
              <a:rPr lang="tr-TR" dirty="0"/>
              <a:t> üzerinde videoları izleyip Derslerde ilerledikçe izlediğiniz bölümleri otomatik olarak işaretliyor.</a:t>
            </a:r>
          </a:p>
          <a:p>
            <a:endParaRPr lang="tr-TR" dirty="0"/>
          </a:p>
          <a:p>
            <a:r>
              <a:rPr lang="tr-TR" dirty="0"/>
              <a:t>Site yapısı sayesinde derslerde ne kadar ilerlediğinizi size gösteriyor.</a:t>
            </a:r>
          </a:p>
          <a:p>
            <a:endParaRPr lang="tr-TR" dirty="0"/>
          </a:p>
          <a:p>
            <a:r>
              <a:rPr lang="tr-TR" dirty="0"/>
              <a:t>Kursu 100% ünü tamamladıktan sonra bitirme sertifikasına ulaşabilirsiniz.</a:t>
            </a:r>
          </a:p>
        </p:txBody>
      </p:sp>
    </p:spTree>
    <p:extLst>
      <p:ext uri="{BB962C8B-B14F-4D97-AF65-F5344CB8AC3E}">
        <p14:creationId xmlns:p14="http://schemas.microsoft.com/office/powerpoint/2010/main" val="390017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7EABF13-8396-BBB8-8F7C-C4CF55E975F9}"/>
              </a:ext>
            </a:extLst>
          </p:cNvPr>
          <p:cNvSpPr txBox="1"/>
          <p:nvPr/>
        </p:nvSpPr>
        <p:spPr>
          <a:xfrm>
            <a:off x="358588" y="852571"/>
            <a:ext cx="84895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Bu kurs </a:t>
            </a:r>
            <a:r>
              <a:rPr lang="tr-TR" dirty="0" err="1"/>
              <a:t>excel</a:t>
            </a:r>
            <a:r>
              <a:rPr lang="tr-TR" dirty="0"/>
              <a:t> öğrenmek isteyen herkes için tasarlandı. </a:t>
            </a:r>
          </a:p>
          <a:p>
            <a:endParaRPr lang="tr-TR" dirty="0"/>
          </a:p>
          <a:p>
            <a:r>
              <a:rPr lang="tr-TR" dirty="0"/>
              <a:t>Bu kursu bitirdiğinizde </a:t>
            </a:r>
            <a:r>
              <a:rPr lang="tr-TR" dirty="0" err="1"/>
              <a:t>exceli</a:t>
            </a:r>
            <a:r>
              <a:rPr lang="tr-TR" dirty="0"/>
              <a:t> sadece biliyor ve işinizi hallediyor olmayacaksınız aynı amanda iş yerinde soru sorulan kişi olacaksınız.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841B130-A322-2486-5E5E-7A2BD130F1C0}"/>
              </a:ext>
            </a:extLst>
          </p:cNvPr>
          <p:cNvSpPr txBox="1"/>
          <p:nvPr/>
        </p:nvSpPr>
        <p:spPr>
          <a:xfrm>
            <a:off x="466166" y="35899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Kursun açıklama kısmını da okuyabilirsiniz</a:t>
            </a:r>
          </a:p>
          <a:p>
            <a:r>
              <a:rPr lang="tr-TR" dirty="0"/>
              <a:t>Sizi eğitime davet ediyorum.</a:t>
            </a:r>
          </a:p>
        </p:txBody>
      </p:sp>
    </p:spTree>
    <p:extLst>
      <p:ext uri="{BB962C8B-B14F-4D97-AF65-F5344CB8AC3E}">
        <p14:creationId xmlns:p14="http://schemas.microsoft.com/office/powerpoint/2010/main" val="3542505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249</TotalTime>
  <Words>844</Words>
  <Application>Microsoft Office PowerPoint</Application>
  <PresentationFormat>Ekran Gösterisi (4:3)</PresentationFormat>
  <Paragraphs>159</Paragraphs>
  <Slides>44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Open Sans</vt:lpstr>
      <vt:lpstr>Open Sans</vt:lpstr>
      <vt:lpstr>Office Teması</vt:lpstr>
      <vt:lpstr>1- Kurs tanıtımı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2-Excel nedir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Murat Sabırlıoğlu</dc:creator>
  <cp:lastModifiedBy>Murat Sabırlıoğlu</cp:lastModifiedBy>
  <cp:revision>3</cp:revision>
  <dcterms:created xsi:type="dcterms:W3CDTF">2024-09-29T20:31:22Z</dcterms:created>
  <dcterms:modified xsi:type="dcterms:W3CDTF">2024-09-30T20:44:25Z</dcterms:modified>
</cp:coreProperties>
</file>